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sldIdLst>
    <p:sldId id="326" r:id="rId2"/>
    <p:sldId id="321" r:id="rId3"/>
    <p:sldId id="322" r:id="rId4"/>
    <p:sldId id="259" r:id="rId5"/>
    <p:sldId id="293" r:id="rId6"/>
    <p:sldId id="261" r:id="rId7"/>
    <p:sldId id="262" r:id="rId8"/>
    <p:sldId id="260" r:id="rId9"/>
    <p:sldId id="263" r:id="rId10"/>
    <p:sldId id="264" r:id="rId11"/>
    <p:sldId id="294" r:id="rId12"/>
    <p:sldId id="265" r:id="rId13"/>
    <p:sldId id="266" r:id="rId14"/>
    <p:sldId id="295" r:id="rId15"/>
    <p:sldId id="267" r:id="rId16"/>
    <p:sldId id="268" r:id="rId17"/>
    <p:sldId id="269" r:id="rId18"/>
    <p:sldId id="270" r:id="rId19"/>
    <p:sldId id="271" r:id="rId20"/>
    <p:sldId id="272" r:id="rId21"/>
    <p:sldId id="307" r:id="rId22"/>
    <p:sldId id="309" r:id="rId23"/>
    <p:sldId id="300" r:id="rId24"/>
    <p:sldId id="287" r:id="rId25"/>
    <p:sldId id="297" r:id="rId26"/>
    <p:sldId id="310" r:id="rId27"/>
    <p:sldId id="311" r:id="rId28"/>
    <p:sldId id="312" r:id="rId29"/>
    <p:sldId id="313" r:id="rId30"/>
    <p:sldId id="314" r:id="rId31"/>
    <p:sldId id="282" r:id="rId32"/>
    <p:sldId id="286" r:id="rId33"/>
    <p:sldId id="315" r:id="rId34"/>
    <p:sldId id="323" r:id="rId35"/>
    <p:sldId id="299" r:id="rId36"/>
    <p:sldId id="301" r:id="rId37"/>
    <p:sldId id="302" r:id="rId38"/>
    <p:sldId id="303" r:id="rId39"/>
    <p:sldId id="316" r:id="rId40"/>
    <p:sldId id="317" r:id="rId41"/>
    <p:sldId id="304" r:id="rId42"/>
    <p:sldId id="305" r:id="rId43"/>
    <p:sldId id="318" r:id="rId44"/>
    <p:sldId id="320" r:id="rId45"/>
    <p:sldId id="306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435" autoAdjust="0"/>
  </p:normalViewPr>
  <p:slideViewPr>
    <p:cSldViewPr>
      <p:cViewPr>
        <p:scale>
          <a:sx n="66" d="100"/>
          <a:sy n="66" d="100"/>
        </p:scale>
        <p:origin x="-121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24/09/2014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9/24/2014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9/24/2014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bca@cin.ufpe.br" TargetMode="External"/><Relationship Id="rId2" Type="http://schemas.openxmlformats.org/officeDocument/2006/relationships/hyperlink" Target="mailto:rgm@cin.ufpe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824413" y="5229225"/>
            <a:ext cx="3347987" cy="13065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600" b="1" dirty="0">
                <a:latin typeface="Calibri" panose="020F0502020204030204" pitchFamily="34" charset="0"/>
              </a:rPr>
              <a:t>Prof. Rafael mesquita</a:t>
            </a:r>
          </a:p>
          <a:p>
            <a:pPr marL="0" indent="0" algn="ctr"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rgm@cin.ufpe.br</a:t>
            </a:r>
            <a:endParaRPr lang="pt-BR" sz="1600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BR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Adpt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pt-BR" sz="1600" b="1" dirty="0" smtClean="0">
                <a:latin typeface="Calibri" panose="020F0502020204030204" pitchFamily="34" charset="0"/>
              </a:rPr>
              <a:t>por </a:t>
            </a: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Prof. Guilherme Amorim</a:t>
            </a:r>
          </a:p>
          <a:p>
            <a:pPr marL="0" indent="0" algn="ctr"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gbca@cin.ufpe.br</a:t>
            </a:r>
            <a:endParaRPr lang="pt-BR" sz="1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0846" y="4365104"/>
            <a:ext cx="7501652" cy="83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defTabSz="914400" eaLnBrk="1" latinLnBrk="0" hangingPunct="1">
              <a:buNone/>
              <a:defRPr sz="3200" b="1"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pt-BR" dirty="0">
                <a:latin typeface="Calibri" panose="020F0502020204030204" pitchFamily="34" charset="0"/>
              </a:rPr>
              <a:t>Aula </a:t>
            </a:r>
            <a:r>
              <a:rPr lang="pt-BR" dirty="0" smtClean="0">
                <a:latin typeface="Calibri" panose="020F0502020204030204" pitchFamily="34" charset="0"/>
              </a:rPr>
              <a:t>4 </a:t>
            </a:r>
            <a:r>
              <a:rPr lang="pt-BR" dirty="0">
                <a:latin typeface="Calibri" panose="020F0502020204030204" pitchFamily="34" charset="0"/>
              </a:rPr>
              <a:t>– </a:t>
            </a:r>
            <a:r>
              <a:rPr lang="pt-BR" dirty="0" smtClean="0">
                <a:latin typeface="Calibri" panose="020F0502020204030204" pitchFamily="34" charset="0"/>
              </a:rPr>
              <a:t>Zeros de Funções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09/04/2014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376863" y="115888"/>
            <a:ext cx="3767137" cy="1296987"/>
          </a:xfrm>
        </p:spPr>
        <p:txBody>
          <a:bodyPr>
            <a:normAutofit fontScale="90000"/>
          </a:bodyPr>
          <a:lstStyle/>
          <a:p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4007303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Aproximação </a:t>
            </a:r>
            <a:r>
              <a:rPr lang="pt-BR" dirty="0" smtClean="0"/>
              <a:t>Inicial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700213"/>
                <a:ext cx="7918450" cy="12247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Graficamente</a:t>
                </a:r>
              </a:p>
              <a:p>
                <a:pPr lvl="1"/>
                <a:r>
                  <a:rPr lang="pt-BR" dirty="0" smtClean="0"/>
                  <a:t>Se f(a).f(b) &lt; 0, então existe </a:t>
                </a:r>
                <a:r>
                  <a:rPr lang="pt-BR" u="sng" dirty="0" smtClean="0"/>
                  <a:t>pelo menos </a:t>
                </a:r>
                <a:r>
                  <a:rPr lang="pt-BR" dirty="0" smtClean="0"/>
                  <a:t>um ponto x =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 entre a e b que é zero de f(x)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700213"/>
                <a:ext cx="7918450" cy="1224731"/>
              </a:xfrm>
              <a:blipFill rotWithShape="1">
                <a:blip r:embed="rId2"/>
                <a:stretch>
                  <a:fillRect l="-616" t="-3980" b="-10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24944"/>
            <a:ext cx="810139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Aproximação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700213"/>
                <a:ext cx="7918450" cy="12247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Graficamente</a:t>
                </a:r>
              </a:p>
              <a:p>
                <a:pPr lvl="1"/>
                <a:r>
                  <a:rPr lang="pt-BR" dirty="0" smtClean="0"/>
                  <a:t>Se f(a).f(b) &lt; 0, então existe pelo menos um ponto x =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 entre a e b que é zero de f(x)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700213"/>
                <a:ext cx="7918450" cy="1224731"/>
              </a:xfrm>
              <a:blipFill rotWithShape="1">
                <a:blip r:embed="rId2"/>
                <a:stretch>
                  <a:fillRect l="-616" t="-3980" b="-10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924944"/>
            <a:ext cx="810139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2924944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Não significa que exista exatamente uma raiz 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Aproximação Inicial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7238" y="1700213"/>
            <a:ext cx="7918450" cy="1224731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Graficamente</a:t>
            </a:r>
          </a:p>
          <a:p>
            <a:pPr lvl="1"/>
            <a:r>
              <a:rPr lang="pt-BR" dirty="0" smtClean="0"/>
              <a:t>Se o teorema de bolzano for satisteito e, além disso,...</a:t>
            </a:r>
          </a:p>
          <a:p>
            <a:pPr lvl="1"/>
            <a:r>
              <a:rPr lang="pt-BR" dirty="0" smtClean="0"/>
              <a:t>Se f’(x) existir e preservar o sinal em (a,b), então esse intervalo contém um único zero de f(x)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3"/>
            <a:ext cx="726350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Aproximação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700213"/>
                <a:ext cx="7918450" cy="4105051"/>
              </a:xfrm>
            </p:spPr>
            <p:txBody>
              <a:bodyPr/>
              <a:lstStyle/>
              <a:p>
                <a:r>
                  <a:rPr lang="pt-BR" dirty="0" smtClean="0"/>
                  <a:t>Conclusão:</a:t>
                </a:r>
              </a:p>
              <a:p>
                <a:pPr lvl="1"/>
                <a:r>
                  <a:rPr lang="pt-BR" dirty="0"/>
                  <a:t>Se f(a).f(b) &lt; 0, então existe pelo menos um ponto x =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/>
                  <a:t> entre a e b que é zero de f(x</a:t>
                </a:r>
                <a:r>
                  <a:rPr lang="pt-BR" dirty="0" smtClean="0"/>
                  <a:t>)</a:t>
                </a:r>
              </a:p>
              <a:p>
                <a:pPr marL="800100" lvl="1" indent="-342900"/>
                <a:r>
                  <a:rPr lang="pt-BR" dirty="0"/>
                  <a:t>S</a:t>
                </a:r>
                <a:r>
                  <a:rPr lang="pt-BR" dirty="0" smtClean="0"/>
                  <a:t>e </a:t>
                </a:r>
                <a:r>
                  <a:rPr lang="pt-BR" dirty="0"/>
                  <a:t>f’(x) existir e preservar o sinal em (a,b), então esse intervalo contém um único zero de f(x</a:t>
                </a:r>
                <a:r>
                  <a:rPr lang="pt-BR" dirty="0" smtClean="0"/>
                  <a:t>)</a:t>
                </a:r>
              </a:p>
              <a:p>
                <a:pPr lvl="2"/>
                <a:r>
                  <a:rPr lang="pt-BR" dirty="0" smtClean="0"/>
                  <a:t>Intervalo de separação!</a:t>
                </a:r>
              </a:p>
              <a:p>
                <a:pPr lvl="1"/>
                <a:r>
                  <a:rPr lang="pt-BR" dirty="0" smtClean="0"/>
                  <a:t>Além disso, f deve ser contínua no intervalo [a;b]</a:t>
                </a:r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700213"/>
                <a:ext cx="7918450" cy="4105051"/>
              </a:xfrm>
              <a:blipFill rotWithShape="1">
                <a:blip r:embed="rId2"/>
                <a:stretch>
                  <a:fillRect l="-616" t="-11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Aproximação Inicial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7238" y="1700213"/>
            <a:ext cx="7918450" cy="4105051"/>
          </a:xfrm>
        </p:spPr>
        <p:txBody>
          <a:bodyPr/>
          <a:lstStyle/>
          <a:p>
            <a:r>
              <a:rPr lang="pt-BR" dirty="0" smtClean="0"/>
              <a:t>Conclusão:</a:t>
            </a:r>
          </a:p>
          <a:p>
            <a:pPr lvl="1"/>
            <a:r>
              <a:rPr lang="pt-BR" dirty="0" smtClean="0"/>
              <a:t>Uma forma de isolar as raízes de f(x) é tabelar f(x) para diversos valores de x e analisar as mudanças de sinal de f(x) e o sinal da derivada nos intervalos em que f(x) mudou de sinal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9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83450" cy="1143000"/>
          </a:xfrm>
        </p:spPr>
        <p:txBody>
          <a:bodyPr/>
          <a:lstStyle/>
          <a:p>
            <a:r>
              <a:rPr lang="pt-BR" dirty="0"/>
              <a:t>Aproximação Inicial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4072"/>
            <a:ext cx="8892480" cy="28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5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83450" cy="1143000"/>
          </a:xfrm>
        </p:spPr>
        <p:txBody>
          <a:bodyPr/>
          <a:lstStyle/>
          <a:p>
            <a:r>
              <a:rPr lang="pt-BR" dirty="0"/>
              <a:t>Aproximação Inicial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654072"/>
            <a:ext cx="8892480" cy="28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17008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Intervalos contém </a:t>
            </a:r>
            <a:r>
              <a:rPr lang="pt-BR" b="1" u="sng" dirty="0" smtClean="0">
                <a:solidFill>
                  <a:srgbClr val="FF0000"/>
                </a:solidFill>
              </a:rPr>
              <a:t>pelo menos</a:t>
            </a:r>
            <a:r>
              <a:rPr lang="pt-BR" b="1" dirty="0" smtClean="0">
                <a:solidFill>
                  <a:srgbClr val="FF0000"/>
                </a:solidFill>
              </a:rPr>
              <a:t> um zero de f(x)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4293096"/>
            <a:ext cx="1080120" cy="100811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5148064" y="4293096"/>
            <a:ext cx="1080120" cy="100811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516216" y="4293096"/>
            <a:ext cx="1080120" cy="100811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5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83450" cy="1143000"/>
          </a:xfrm>
        </p:spPr>
        <p:txBody>
          <a:bodyPr/>
          <a:lstStyle/>
          <a:p>
            <a:r>
              <a:rPr lang="pt-BR" dirty="0"/>
              <a:t>Aproximação Inicial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654072"/>
            <a:ext cx="8892480" cy="28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70080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Como o polinômio é de grau 3, sabemos que cada intervalo contem exatamente uma raíz!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4293096"/>
            <a:ext cx="1080120" cy="100811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5148064" y="4293096"/>
            <a:ext cx="1080120" cy="100811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516216" y="4293096"/>
            <a:ext cx="1080120" cy="1008112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2771800" y="17008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Intervalos contém </a:t>
            </a:r>
            <a:r>
              <a:rPr lang="pt-BR" b="1" u="sng" dirty="0" smtClean="0">
                <a:solidFill>
                  <a:srgbClr val="FF0000"/>
                </a:solidFill>
              </a:rPr>
              <a:t>pelo menos</a:t>
            </a:r>
            <a:r>
              <a:rPr lang="pt-BR" b="1" dirty="0" smtClean="0">
                <a:solidFill>
                  <a:srgbClr val="FF0000"/>
                </a:solidFill>
              </a:rPr>
              <a:t> um zero de f(x)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59832" y="4221088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5004048" y="4221088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6444208" y="4221088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9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83450" cy="1143000"/>
          </a:xfrm>
        </p:spPr>
        <p:txBody>
          <a:bodyPr/>
          <a:lstStyle/>
          <a:p>
            <a:r>
              <a:rPr lang="pt-BR" dirty="0"/>
              <a:t>Aproximação Inicial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2" y="2420888"/>
            <a:ext cx="2590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2" y="4005064"/>
            <a:ext cx="6486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5591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131840" y="4149080"/>
            <a:ext cx="1584176" cy="1152128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35696" y="56612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Intervalo contém </a:t>
            </a:r>
            <a:r>
              <a:rPr lang="pt-BR" b="1" u="sng" dirty="0" smtClean="0">
                <a:solidFill>
                  <a:srgbClr val="FF0000"/>
                </a:solidFill>
              </a:rPr>
              <a:t>pelo menos</a:t>
            </a:r>
            <a:r>
              <a:rPr lang="pt-BR" b="1" dirty="0" smtClean="0">
                <a:solidFill>
                  <a:srgbClr val="FF0000"/>
                </a:solidFill>
              </a:rPr>
              <a:t> um zero de f(x)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87824" y="4077072"/>
            <a:ext cx="194421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5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83450" cy="1143000"/>
          </a:xfrm>
        </p:spPr>
        <p:txBody>
          <a:bodyPr/>
          <a:lstStyle/>
          <a:p>
            <a:r>
              <a:rPr lang="pt-BR" dirty="0"/>
              <a:t>Aproximação Inicial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Para saber se existe um único zero no intervalo, analisamos o sinal de f’(x)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f(x) é continua dentro do intervalo [1;2]</a:t>
            </a:r>
          </a:p>
          <a:p>
            <a:r>
              <a:rPr lang="pt-BR" sz="2800" dirty="0"/>
              <a:t>f</a:t>
            </a:r>
            <a:r>
              <a:rPr lang="pt-BR" sz="2800" dirty="0" smtClean="0"/>
              <a:t>’(x) não muda de sinal dentro do intervalo [1;2]</a:t>
            </a:r>
          </a:p>
          <a:p>
            <a:r>
              <a:rPr lang="pt-BR" sz="2800" dirty="0" smtClean="0"/>
              <a:t>Como f(1).f(2)&lt;0, concluímos que existe exatamente uma raíz no intervalo [1;2]</a:t>
            </a:r>
          </a:p>
          <a:p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2" y="2636912"/>
            <a:ext cx="2590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6" y="3140968"/>
            <a:ext cx="4533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Últimas aulas...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0" dirty="0" smtClean="0">
                <a:effectLst/>
              </a:rPr>
              <a:t>Aritmética de </a:t>
            </a:r>
            <a:r>
              <a:rPr lang="pt-BR" dirty="0" smtClean="0"/>
              <a:t>máquina</a:t>
            </a:r>
          </a:p>
          <a:p>
            <a:r>
              <a:rPr lang="pt-BR" b="0" dirty="0" smtClean="0">
                <a:effectLst/>
              </a:rPr>
              <a:t>Erros</a:t>
            </a:r>
          </a:p>
          <a:p>
            <a:r>
              <a:rPr lang="pt-BR" b="0" dirty="0" smtClean="0">
                <a:effectLst/>
              </a:rPr>
              <a:t>Sistema de Ponto Flutuante F(b, t, e1, e2)</a:t>
            </a:r>
          </a:p>
          <a:p>
            <a:r>
              <a:rPr lang="pt-BR" dirty="0" smtClean="0"/>
              <a:t>Arredondamento</a:t>
            </a:r>
          </a:p>
          <a:p>
            <a:r>
              <a:rPr lang="pt-BR" dirty="0" smtClean="0"/>
              <a:t>Operações</a:t>
            </a:r>
            <a:endParaRPr lang="pt-BR" b="0" dirty="0">
              <a:effectLst/>
            </a:endParaRP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7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Aproximação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Na análise gráfica da função f(x) podemos utilizar um dos seguintes processos: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dirty="0" smtClean="0"/>
                  <a:t>Esboçar o gráfico da função f(x) e localizar as abscissas dos pontos onde a curva intercepta o eixo 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dirty="0" smtClean="0"/>
                  <a:t>A partir da equação f(x) = 0, obter a equação equivalente g(x) = h(x), esboçar os gráficos de g(x) e h(x) e localizar os pontos x onde as duas curvas se interceptam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pt-BR" dirty="0"/>
                  <a:t>f</a:t>
                </a:r>
                <a:r>
                  <a:rPr lang="pt-BR" dirty="0" smtClean="0"/>
                  <a:t>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) = 0 &lt;=&gt; g(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) = h(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)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2307" r="-8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1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2.1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2" y="1800225"/>
            <a:ext cx="8134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42213"/>
            <a:ext cx="4549392" cy="329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f</a:t>
            </a:r>
            <a:r>
              <a:rPr lang="pt-BR" dirty="0" smtClean="0"/>
              <a:t>(x)=sen(x)+ln(x)</a:t>
            </a:r>
          </a:p>
          <a:p>
            <a:r>
              <a:rPr lang="pt-BR" dirty="0"/>
              <a:t>g</a:t>
            </a:r>
            <a:r>
              <a:rPr lang="pt-BR" dirty="0" smtClean="0"/>
              <a:t>(x)=h(x)</a:t>
            </a:r>
          </a:p>
          <a:p>
            <a:pPr lvl="1"/>
            <a:r>
              <a:rPr lang="pt-BR" dirty="0"/>
              <a:t>g</a:t>
            </a:r>
            <a:r>
              <a:rPr lang="pt-BR" dirty="0" smtClean="0"/>
              <a:t>(x)=sen(x)</a:t>
            </a:r>
          </a:p>
          <a:p>
            <a:pPr lvl="1"/>
            <a:r>
              <a:rPr lang="pt-BR" dirty="0" smtClean="0"/>
              <a:t>h(x)=-ln(x)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64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 o estudo do gráfico e o estudo analítico, chegamos a resultados aproximados, mas ainda distantes do ideal...</a:t>
            </a:r>
          </a:p>
          <a:p>
            <a:r>
              <a:rPr lang="pt-BR" dirty="0" smtClean="0"/>
              <a:t>Precisamos de métodos para ir um pouco mais além..</a:t>
            </a:r>
          </a:p>
          <a:p>
            <a:r>
              <a:rPr lang="pt-BR" dirty="0" smtClean="0"/>
              <a:t>Importante notar que os métodos que vamos estudar nesta aula partem sempre de um intervalo de separação..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5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003029"/>
            <a:ext cx="7772400" cy="1362075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tx1"/>
                </a:solidFill>
              </a:rPr>
              <a:t>Método da Bisseção</a:t>
            </a:r>
            <a:endParaRPr lang="pt-BR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 </a:t>
            </a:r>
            <a:r>
              <a:rPr lang="pt-BR" dirty="0" smtClean="0"/>
              <a:t>bisseção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Seja a função f(x) contínua no intervalo [a,b] e tal que f(a).f(b) &lt; 0, supondo que este intervalo contenha apenas uma única raíz</a:t>
                </a:r>
              </a:p>
              <a:p>
                <a:r>
                  <a:rPr lang="pt-BR" dirty="0" smtClean="0"/>
                  <a:t>O objetivo deste método é reduzir a amplitude do intervalo que contém a raíz até se atingir a precisão requerida: </a:t>
                </a:r>
                <a14:m>
                  <m:oMath xmlns:m="http://schemas.openxmlformats.org/officeDocument/2006/math">
                    <m:r>
                      <a:rPr lang="pt-BR" b="0" i="1">
                        <a:latin typeface="Cambria Math"/>
                      </a:rPr>
                      <m:t>𝑏</m:t>
                    </m:r>
                    <m:r>
                      <a:rPr lang="pt-BR" b="0" i="1">
                        <a:latin typeface="Cambria Math"/>
                      </a:rPr>
                      <m:t>−</m:t>
                    </m:r>
                    <m:r>
                      <a:rPr lang="pt-BR" b="0" i="1">
                        <a:latin typeface="Cambria Math"/>
                      </a:rPr>
                      <m:t>𝑎</m:t>
                    </m:r>
                    <m:r>
                      <a:rPr lang="pt-BR" b="0" i="1">
                        <a:latin typeface="Cambria Math"/>
                      </a:rPr>
                      <m:t>&lt;</m:t>
                    </m:r>
                    <m:r>
                      <a:rPr lang="pt-BR" b="0" i="1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Utiliza a sucessiva divisão de [a,b] ao meio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3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 </a:t>
            </a:r>
            <a:r>
              <a:rPr lang="pt-BR" dirty="0" smtClean="0"/>
              <a:t>bisseção - Algoritmo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556792"/>
                <a:ext cx="7918450" cy="5271865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pt-BR" sz="2000" b="0" dirty="0" smtClean="0"/>
                  <a:t>Escolha a,b (extremos do intervalo de separação) ,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pt-BR" sz="2000" b="0" dirty="0" smtClean="0"/>
                  <a:t> (precisão relacionada à amplitude do intervalo [a;b])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b="0" dirty="0" smtClean="0"/>
                  <a:t>(precisão relacionada à distância da imagem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b="0" dirty="0" smtClean="0"/>
                  <a:t> para o eixo x)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sz="2000" b="0" dirty="0" smtClean="0"/>
                  <a:t>Faça</a:t>
                </a:r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𝑐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𝑏</m:t>
                    </m:r>
                    <m:r>
                      <a:rPr lang="pt-BR" sz="2000" b="0" i="1" smtClean="0">
                        <a:latin typeface="Cambria Math"/>
                      </a:rPr>
                      <m:t>−</m:t>
                    </m:r>
                    <m:r>
                      <a:rPr lang="pt-BR" sz="2000" b="0" i="1" smtClean="0">
                        <a:latin typeface="Cambria Math"/>
                      </a:rPr>
                      <m:t>𝑎</m:t>
                    </m:r>
                  </m:oMath>
                </a14:m>
                <a:endParaRPr lang="pt-BR" sz="2000" dirty="0" smtClean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000" b="0" i="1" smtClean="0">
                        <a:latin typeface="Cambria Math"/>
                      </a:rPr>
                      <m:t>=(</m:t>
                    </m:r>
                    <m:r>
                      <a:rPr lang="pt-BR" sz="2000" b="0" i="1" smtClean="0">
                        <a:latin typeface="Cambria Math"/>
                      </a:rPr>
                      <m:t>𝑎</m:t>
                    </m:r>
                    <m:r>
                      <a:rPr lang="pt-BR" sz="2000" b="0" i="1" smtClean="0">
                        <a:latin typeface="Cambria Math"/>
                      </a:rPr>
                      <m:t>+</m:t>
                    </m:r>
                    <m:r>
                      <a:rPr lang="pt-BR" sz="2000" b="0" i="1" smtClean="0">
                        <a:latin typeface="Cambria Math"/>
                      </a:rPr>
                      <m:t>𝑏</m:t>
                    </m:r>
                    <m:r>
                      <a:rPr lang="pt-BR" sz="2000" b="0" i="1" smtClean="0">
                        <a:latin typeface="Cambria Math"/>
                      </a:rPr>
                      <m:t>)/2</m:t>
                    </m:r>
                  </m:oMath>
                </a14:m>
                <a:endParaRPr lang="pt-BR" sz="2000" b="0" dirty="0" smtClean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pt-BR" sz="1800" b="0" dirty="0" smtClean="0"/>
                  <a:t>Fim;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sz="2000" b="0" dirty="0" smtClean="0"/>
                  <a:t>Enquanto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𝑐</m:t>
                    </m:r>
                    <m:r>
                      <a:rPr lang="pt-BR" sz="2000" b="0" i="1" smtClean="0">
                        <a:latin typeface="Cambria Math"/>
                      </a:rPr>
                      <m:t>&gt;</m:t>
                    </m:r>
                    <m:r>
                      <a:rPr lang="pt-BR" sz="20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pt-BR" sz="2000" b="0" dirty="0" smtClean="0"/>
                  <a:t> ou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pt-BR" sz="2000" b="0" dirty="0" smtClean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pt-BR" sz="2000" dirty="0" smtClean="0"/>
                  <a:t>Se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pt-BR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pt-BR" sz="2000" b="0" dirty="0" smtClean="0">
                  <a:ea typeface="Cambria Math"/>
                </a:endParaRPr>
              </a:p>
              <a:p>
                <a:pPr marL="12573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𝑏</m:t>
                    </m:r>
                    <m:r>
                      <a:rPr lang="pt-BR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pt-BR" sz="1800" b="0" dirty="0" smtClean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pt-BR" sz="2000" dirty="0"/>
                  <a:t>Se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pt-BR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pt-BR" sz="2000" dirty="0">
                  <a:ea typeface="Cambria Math"/>
                </a:endParaRPr>
              </a:p>
              <a:p>
                <a:pPr marL="12573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sz="1800" b="0" i="1" smtClean="0">
                        <a:latin typeface="Cambria Math"/>
                      </a:rPr>
                      <m:t>𝑎</m:t>
                    </m:r>
                    <m:r>
                      <a:rPr lang="pt-BR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pt-BR" sz="1800" b="0" dirty="0" smtClean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𝑐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</a:rPr>
                      <m:t>𝑏</m:t>
                    </m:r>
                    <m:r>
                      <a:rPr lang="pt-BR" sz="2000" b="0" i="1" smtClean="0">
                        <a:latin typeface="Cambria Math"/>
                      </a:rPr>
                      <m:t>−</m:t>
                    </m:r>
                    <m:r>
                      <a:rPr lang="pt-BR" sz="2000" b="0" i="1" smtClean="0">
                        <a:latin typeface="Cambria Math"/>
                      </a:rPr>
                      <m:t>𝑎</m:t>
                    </m:r>
                  </m:oMath>
                </a14:m>
                <a:endParaRPr lang="pt-BR" sz="2000" b="0" dirty="0" smtClean="0"/>
              </a:p>
              <a:p>
                <a:pPr marL="85725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=(</m:t>
                    </m:r>
                    <m:r>
                      <a:rPr lang="pt-BR" sz="2000" i="1">
                        <a:latin typeface="Cambria Math"/>
                      </a:rPr>
                      <m:t>𝑎</m:t>
                    </m:r>
                    <m:r>
                      <a:rPr lang="pt-BR" sz="2000" i="1">
                        <a:latin typeface="Cambria Math"/>
                      </a:rPr>
                      <m:t>+</m:t>
                    </m:r>
                    <m:r>
                      <a:rPr lang="pt-BR" sz="2000" i="1">
                        <a:latin typeface="Cambria Math"/>
                      </a:rPr>
                      <m:t>𝑏</m:t>
                    </m:r>
                    <m:r>
                      <a:rPr lang="pt-BR" sz="2000" i="1">
                        <a:latin typeface="Cambria Math"/>
                      </a:rPr>
                      <m:t>)/2</m:t>
                    </m:r>
                  </m:oMath>
                </a14:m>
                <a:endParaRPr lang="pt-BR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sz="2000" b="0" dirty="0" smtClean="0"/>
                  <a:t>Fim.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pt-BR" sz="2000" b="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b="0" dirty="0" smtClean="0"/>
                  <a:t> contem o valor aproximado da raíz procurada)</a:t>
                </a:r>
                <a:endParaRPr lang="pt-BR" sz="2000" b="0" dirty="0"/>
              </a:p>
              <a:p>
                <a:pPr marL="857250" lvl="1" indent="-457200">
                  <a:buFont typeface="+mj-lt"/>
                  <a:buAutoNum type="arabicPeriod"/>
                </a:pPr>
                <a:endParaRPr lang="pt-BR" b="0" dirty="0" smtClean="0"/>
              </a:p>
              <a:p>
                <a:pPr marL="1257300" lvl="2" indent="-457200">
                  <a:buFont typeface="+mj-lt"/>
                  <a:buAutoNum type="arabicPeriod"/>
                </a:pPr>
                <a:endParaRPr lang="pt-BR" b="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pt-B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556792"/>
                <a:ext cx="7918450" cy="5271865"/>
              </a:xfrm>
              <a:blipFill rotWithShape="1">
                <a:blip r:embed="rId2"/>
                <a:stretch>
                  <a:fillRect t="-1156" r="-77" b="-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84168" y="28529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Poderíamos, ocasionalmente, trocar o “ou” por um “e”....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6568" y="4437112"/>
            <a:ext cx="2439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Também poderíamos desconsiderar um dos dois testes de precisão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8504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Qual a primeira solução que poderíamos utilizar?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61070"/>
            <a:ext cx="5760640" cy="464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2.2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2" y="1484784"/>
            <a:ext cx="8067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3818"/>
            <a:ext cx="4392488" cy="408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23395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</a:t>
            </a:r>
            <a:r>
              <a:rPr lang="pt-BR" dirty="0" smtClean="0">
                <a:solidFill>
                  <a:srgbClr val="FF0000"/>
                </a:solidFill>
              </a:rPr>
              <a:t>(x)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79712" y="277163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71636"/>
                <a:ext cx="64807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5651956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𝑠𝑒𝑛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651956"/>
                <a:ext cx="144016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923928" y="4465668"/>
            <a:ext cx="252028" cy="30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3923928" y="5070286"/>
            <a:ext cx="252028" cy="30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8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828949"/>
                <a:ext cx="8640960" cy="491241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pt-BR" dirty="0" smtClean="0"/>
                  <a:t>Considerações</a:t>
                </a:r>
              </a:p>
              <a:p>
                <a:pPr lvl="1"/>
                <a:r>
                  <a:rPr lang="pt-BR" dirty="0" smtClean="0"/>
                  <a:t>Facilmente podemos verificar que f(0).f(1)&lt;0</a:t>
                </a:r>
              </a:p>
              <a:p>
                <a:pPr lvl="2"/>
                <a:r>
                  <a:rPr lang="pt-BR" dirty="0"/>
                  <a:t>f(0)=1 e f(1)=-</a:t>
                </a:r>
                <a:r>
                  <a:rPr lang="pt-BR" dirty="0" smtClean="0"/>
                  <a:t>1,18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pt-B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  <a:ea typeface="Cambria Math"/>
                      </a:rPr>
                      <m:t>ln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⁡(2)</m:t>
                    </m:r>
                    <m:r>
                      <a:rPr lang="pt-BR" b="0" i="1" smtClean="0"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cos</m:t>
                    </m:r>
                    <m:r>
                      <a:rPr lang="pt-BR" b="0" i="1" smtClean="0">
                        <a:latin typeface="Cambria Math"/>
                      </a:rPr>
                      <m:t>⁡(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Análise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|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∈[0;1]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pt-BR">
                        <a:latin typeface="Cambria Math"/>
                        <a:ea typeface="Cambria Math"/>
                      </a:rPr>
                      <m:t>ln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⁡(2)</m:t>
                    </m:r>
                  </m:oMath>
                </a14:m>
                <a:r>
                  <a:rPr lang="pt-BR" dirty="0" smtClean="0"/>
                  <a:t> &lt; 0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−2</m:t>
                    </m:r>
                    <m:func>
                      <m:funcPr>
                        <m:ctrlPr>
                          <a:rPr lang="pt-BR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BR" b="0" i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pt-BR" dirty="0" smtClean="0"/>
                  <a:t>, logo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 mantém sinal negativo em [0;1]</a:t>
                </a:r>
              </a:p>
              <a:p>
                <a:pPr lvl="1"/>
                <a:r>
                  <a:rPr lang="pt-BR" dirty="0" smtClean="0"/>
                  <a:t>f é contínua entre 0 e 1.</a:t>
                </a:r>
              </a:p>
              <a:p>
                <a:r>
                  <a:rPr lang="pt-BR" dirty="0" smtClean="0"/>
                  <a:t>Algoritmo da Bisseção</a:t>
                </a:r>
              </a:p>
              <a:p>
                <a:pPr lvl="1"/>
                <a:r>
                  <a:rPr lang="pt-BR" dirty="0" smtClean="0"/>
                  <a:t>Considere l=0,05 (amplitude final).</a:t>
                </a:r>
              </a:p>
              <a:p>
                <a:pPr lvl="1"/>
                <a:r>
                  <a:rPr lang="pt-BR" dirty="0" smtClean="0"/>
                  <a:t>a=0</a:t>
                </a:r>
              </a:p>
              <a:p>
                <a:pPr lvl="1"/>
                <a:r>
                  <a:rPr lang="pt-BR" dirty="0" smtClean="0"/>
                  <a:t>b=1</a:t>
                </a:r>
              </a:p>
              <a:p>
                <a:pPr lvl="1"/>
                <a:r>
                  <a:rPr lang="pt-BR" dirty="0" smtClean="0"/>
                  <a:t>c = 1-0 = 1 &gt; l</a:t>
                </a:r>
              </a:p>
              <a:p>
                <a:pPr lvl="1"/>
                <a:r>
                  <a:rPr lang="pt-BR" dirty="0" smtClean="0"/>
                  <a:t>Como c &gt; l e f(0) x f(0,5)&lt;0, temos que b = x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 = 0,5.</a:t>
                </a:r>
              </a:p>
              <a:p>
                <a:pPr lvl="1"/>
                <a:r>
                  <a:rPr lang="pt-BR" dirty="0" smtClean="0"/>
                  <a:t>Seguimos as iterações até chegarmos a uma condição de parada.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828949"/>
                <a:ext cx="8640960" cy="4912419"/>
              </a:xfrm>
              <a:blipFill rotWithShape="1">
                <a:blip r:embed="rId2"/>
                <a:stretch>
                  <a:fillRect t="-19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9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2.2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191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4" y="2702418"/>
            <a:ext cx="8134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8" y="3037569"/>
            <a:ext cx="8172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0" y="3370944"/>
            <a:ext cx="788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6" y="3702960"/>
            <a:ext cx="7972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2" y="4031844"/>
            <a:ext cx="8096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0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Zeros de funções...</a:t>
            </a:r>
            <a:endParaRPr lang="pt-BR" dirty="0"/>
          </a:p>
        </p:txBody>
      </p:sp>
      <p:pic>
        <p:nvPicPr>
          <p:cNvPr id="1026" name="Picture 2" descr="http://esmf.drealentejo.pt/pgescola/cti10_05/migrod/imagens/funcao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192688" cy="39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Notar que em cada iteração o valor de x</a:t>
            </a:r>
            <a:r>
              <a:rPr lang="pt-BR" baseline="-25000" dirty="0" smtClean="0"/>
              <a:t>i</a:t>
            </a:r>
            <a:r>
              <a:rPr lang="pt-BR" dirty="0" smtClean="0"/>
              <a:t> vai se aproximando do valor real (0,391158).</a:t>
            </a:r>
          </a:p>
          <a:p>
            <a:r>
              <a:rPr lang="pt-BR" dirty="0" smtClean="0"/>
              <a:t>Na iteração 5, chegamos ao valor 0,390625.</a:t>
            </a:r>
          </a:p>
          <a:p>
            <a:r>
              <a:rPr lang="pt-BR" dirty="0" smtClean="0"/>
              <a:t>Importante: O método não funciona se a função considerada apenas tangenciar o eixo dos x.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412776"/>
                <a:ext cx="7918450" cy="4911824"/>
              </a:xfrm>
            </p:spPr>
            <p:txBody>
              <a:bodyPr/>
              <a:lstStyle/>
              <a:p>
                <a:r>
                  <a:rPr lang="pt-BR" dirty="0" smtClean="0"/>
                  <a:t>Calcule a raiz real da equação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𝒍𝒏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pt-BR" dirty="0" smtClean="0"/>
                  <a:t> com tolerância máxima de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/>
                      </a:rPr>
                      <m:t> </m:t>
                    </m:r>
                    <m:r>
                      <a:rPr lang="pt-BR" b="1" i="1" smtClean="0">
                        <a:latin typeface="Cambria Math"/>
                      </a:rPr>
                      <m:t>𝒍</m:t>
                    </m:r>
                    <m:r>
                      <a:rPr lang="pt-BR" b="1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dirty="0" smtClean="0"/>
                  <a:t> usando o método da bisseção. </a:t>
                </a:r>
                <a:r>
                  <a:rPr lang="pt-BR" smtClean="0"/>
                  <a:t>Considere um sistema de 4 dígitos</a:t>
                </a:r>
                <a:endParaRPr lang="pt-BR" dirty="0" smtClean="0"/>
              </a:p>
              <a:p>
                <a:pPr lvl="1"/>
                <a:r>
                  <a:rPr lang="pt-BR" dirty="0" smtClean="0"/>
                  <a:t>*Necessário calcular aproximação inicial de amplitude 0,5</a:t>
                </a:r>
              </a:p>
              <a:p>
                <a:r>
                  <a:rPr lang="pt-BR" dirty="0" smtClean="0"/>
                  <a:t>Calcule a raíz real da equação xlog(x)-1 que possui zero em [2,3] para um erro menor que 0,001</a:t>
                </a:r>
              </a:p>
              <a:p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412776"/>
                <a:ext cx="7918450" cy="4911824"/>
              </a:xfrm>
              <a:blipFill rotWithShape="1">
                <a:blip r:embed="rId2"/>
                <a:stretch>
                  <a:fillRect l="-385" t="-9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4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8345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Como definir uma aproximação suficientemente boa?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19" y="2210868"/>
            <a:ext cx="6056561" cy="418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9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Facilmente, vemos que o algoritmo da bisseção gera três sequencias: {</a:t>
                </a:r>
                <a:r>
                  <a:rPr lang="pt-BR" dirty="0" err="1" smtClean="0"/>
                  <a:t>a</a:t>
                </a:r>
                <a:r>
                  <a:rPr lang="pt-BR" baseline="-25000" dirty="0" err="1" smtClean="0"/>
                  <a:t>k</a:t>
                </a:r>
                <a:r>
                  <a:rPr lang="pt-BR" dirty="0" smtClean="0"/>
                  <a:t>}, {</a:t>
                </a:r>
                <a:r>
                  <a:rPr lang="pt-BR" dirty="0" err="1" smtClean="0"/>
                  <a:t>x</a:t>
                </a:r>
                <a:r>
                  <a:rPr lang="pt-BR" baseline="-25000" dirty="0" err="1" smtClean="0"/>
                  <a:t>k</a:t>
                </a:r>
                <a:r>
                  <a:rPr lang="pt-BR" dirty="0" smtClean="0"/>
                  <a:t>} e {</a:t>
                </a:r>
                <a:r>
                  <a:rPr lang="pt-BR" dirty="0" err="1" smtClean="0"/>
                  <a:t>b</a:t>
                </a:r>
                <a:r>
                  <a:rPr lang="pt-BR" baseline="-25000" dirty="0" err="1" smtClean="0"/>
                  <a:t>k</a:t>
                </a:r>
                <a:r>
                  <a:rPr lang="pt-BR" dirty="0" smtClean="0"/>
                  <a:t>} de modo que </a:t>
                </a:r>
                <a:r>
                  <a:rPr lang="pt-BR" dirty="0" err="1" smtClean="0"/>
                  <a:t>ak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</a:t>
                </a:r>
                <a:r>
                  <a:rPr lang="pt-BR" baseline="-25000" dirty="0" err="1" smtClean="0"/>
                  <a:t>k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x</a:t>
                </a:r>
                <a:r>
                  <a:rPr lang="pt-BR" baseline="-25000" dirty="0" err="1" smtClean="0"/>
                  <a:t>k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 err="1" smtClean="0"/>
                  <a:t>b</a:t>
                </a:r>
                <a:r>
                  <a:rPr lang="pt-BR" baseline="-25000" dirty="0" err="1" smtClean="0"/>
                  <a:t>k</a:t>
                </a:r>
                <a:r>
                  <a:rPr lang="pt-BR" dirty="0" smtClean="0"/>
                  <a:t>; k=0, 1, ...</a:t>
                </a:r>
              </a:p>
              <a:p>
                <a:r>
                  <a:rPr lang="pt-BR" dirty="0" smtClean="0"/>
                  <a:t>Logo, é fácil verificar que:</a:t>
                </a:r>
              </a:p>
              <a:p>
                <a:r>
                  <a:rPr lang="pt-BR" dirty="0" err="1"/>
                  <a:t>b</a:t>
                </a:r>
                <a:r>
                  <a:rPr lang="pt-BR" baseline="-25000" dirty="0" err="1"/>
                  <a:t>k</a:t>
                </a:r>
                <a:r>
                  <a:rPr lang="pt-BR" dirty="0"/>
                  <a:t> – </a:t>
                </a:r>
                <a:r>
                  <a:rPr lang="pt-BR" dirty="0" err="1"/>
                  <a:t>a</a:t>
                </a:r>
                <a:r>
                  <a:rPr lang="pt-BR" baseline="-25000" dirty="0" err="1"/>
                  <a:t>k</a:t>
                </a:r>
                <a:r>
                  <a:rPr lang="pt-BR" dirty="0"/>
                  <a:t> = (b</a:t>
                </a:r>
                <a:r>
                  <a:rPr lang="pt-BR" baseline="-25000" dirty="0"/>
                  <a:t>0</a:t>
                </a:r>
                <a:r>
                  <a:rPr lang="pt-BR" dirty="0"/>
                  <a:t> – a</a:t>
                </a:r>
                <a:r>
                  <a:rPr lang="pt-BR" baseline="-25000" dirty="0"/>
                  <a:t>0</a:t>
                </a:r>
                <a:r>
                  <a:rPr lang="pt-BR" dirty="0"/>
                  <a:t>) / 2</a:t>
                </a:r>
                <a:r>
                  <a:rPr lang="pt-BR" baseline="30000" dirty="0"/>
                  <a:t>k</a:t>
                </a:r>
              </a:p>
              <a:p>
                <a:pPr lvl="1"/>
                <a:r>
                  <a:rPr lang="pt-BR" dirty="0" smtClean="0"/>
                  <a:t>k=0, 1, 2,...</a:t>
                </a:r>
              </a:p>
              <a:p>
                <a:r>
                  <a:rPr lang="pt-BR" dirty="0" smtClean="0"/>
                  <a:t>Com k suficientemente grande, </a:t>
                </a:r>
                <a:r>
                  <a:rPr lang="pt-BR" dirty="0"/>
                  <a:t>{</a:t>
                </a:r>
                <a:r>
                  <a:rPr lang="pt-BR" dirty="0" err="1"/>
                  <a:t>a</a:t>
                </a:r>
                <a:r>
                  <a:rPr lang="pt-BR" baseline="-25000" dirty="0" err="1"/>
                  <a:t>k</a:t>
                </a:r>
                <a:r>
                  <a:rPr lang="pt-BR" dirty="0"/>
                  <a:t>}, {</a:t>
                </a:r>
                <a:r>
                  <a:rPr lang="pt-BR" dirty="0" err="1"/>
                  <a:t>x</a:t>
                </a:r>
                <a:r>
                  <a:rPr lang="pt-BR" baseline="-25000" dirty="0" err="1"/>
                  <a:t>k</a:t>
                </a:r>
                <a:r>
                  <a:rPr lang="pt-BR" dirty="0"/>
                  <a:t>} e {</a:t>
                </a:r>
                <a:r>
                  <a:rPr lang="pt-BR" dirty="0" err="1"/>
                  <a:t>b</a:t>
                </a:r>
                <a:r>
                  <a:rPr lang="pt-BR" baseline="-25000" dirty="0" err="1"/>
                  <a:t>k</a:t>
                </a:r>
                <a:r>
                  <a:rPr lang="pt-BR" dirty="0"/>
                  <a:t>} </a:t>
                </a:r>
                <a:r>
                  <a:rPr lang="pt-BR" dirty="0" smtClean="0"/>
                  <a:t>tendem para um mesmo valor z. Temos: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5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" y="5661248"/>
            <a:ext cx="7372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6" y="1916832"/>
            <a:ext cx="8520075" cy="116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Precisão preestabelecida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541512"/>
                <a:ext cx="7918450" cy="49118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Podemos prever exatamente qual o menor numero de iterações para que a precisão estabelecida seja alcançada</a:t>
                </a:r>
              </a:p>
              <a:p>
                <a:r>
                  <a:rPr lang="pt-BR" dirty="0" smtClean="0"/>
                  <a:t>Dada uma função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pt-BR" dirty="0" smtClean="0"/>
                  <a:t>, um intervalo de separação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𝑰</m:t>
                    </m:r>
                    <m:r>
                      <a:rPr lang="pt-BR" b="1" i="1" smtClean="0">
                        <a:latin typeface="Cambria Math"/>
                      </a:rPr>
                      <m:t>=[</m:t>
                    </m:r>
                    <m:r>
                      <a:rPr lang="pt-BR" b="1" i="1" smtClean="0">
                        <a:latin typeface="Cambria Math"/>
                      </a:rPr>
                      <m:t>𝒂</m:t>
                    </m:r>
                    <m:r>
                      <a:rPr lang="pt-BR" b="1" i="1" smtClean="0">
                        <a:latin typeface="Cambria Math"/>
                      </a:rPr>
                      <m:t>;</m:t>
                    </m:r>
                    <m:r>
                      <a:rPr lang="pt-BR" b="1" i="1" smtClean="0">
                        <a:latin typeface="Cambria Math"/>
                      </a:rPr>
                      <m:t>𝒃</m:t>
                    </m:r>
                    <m:r>
                      <a:rPr lang="pt-BR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pt-BR" dirty="0" smtClean="0"/>
                  <a:t>, e a amplitude final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𝒍</m:t>
                    </m:r>
                  </m:oMath>
                </a14:m>
                <a:r>
                  <a:rPr lang="pt-BR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pt-BR" b="0" i="1" smtClean="0">
                        <a:latin typeface="Cambria Math"/>
                      </a:rPr>
                      <m:t>,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pt-BR" dirty="0" smtClean="0"/>
                  <a:t>, logo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pt-BR" b="0" i="1" smtClean="0">
                        <a:latin typeface="Cambria Math"/>
                      </a:rPr>
                      <m:t>≤</m:t>
                    </m:r>
                    <m:r>
                      <a:rPr lang="pt-BR" b="0" i="1" smtClean="0">
                        <a:latin typeface="Cambria Math"/>
                      </a:rPr>
                      <m:t>𝑙</m:t>
                    </m:r>
                    <m:r>
                      <a:rPr lang="pt-BR" b="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≥(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)/</m:t>
                    </m:r>
                    <m:r>
                      <a:rPr lang="pt-BR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pt-BR" dirty="0" smtClean="0"/>
                  <a:t>, assim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𝑘</m:t>
                    </m:r>
                    <m:r>
                      <a:rPr lang="pt-BR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pt-BR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pt-BR" sz="280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pt-BR" sz="28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t-BR" sz="2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pt-BR" sz="28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BR" sz="2800">
                            <a:latin typeface="Cambria Math"/>
                          </a:rPr>
                          <m:t>ln</m:t>
                        </m:r>
                        <m:r>
                          <a:rPr lang="pt-BR" sz="2800" i="1">
                            <a:latin typeface="Cambria Math"/>
                          </a:rPr>
                          <m:t>⁡(</m:t>
                        </m:r>
                        <m:r>
                          <a:rPr lang="pt-BR" sz="2800" i="1">
                            <a:latin typeface="Cambria Math"/>
                          </a:rPr>
                          <m:t>𝑙</m:t>
                        </m:r>
                        <m:r>
                          <a:rPr lang="pt-BR" sz="2800" i="1">
                            <a:latin typeface="Cambria Math"/>
                          </a:rPr>
                          <m:t>))</m:t>
                        </m:r>
                      </m:num>
                      <m:den>
                        <m:func>
                          <m:func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r>
                      <a:rPr lang="pt-BR" sz="2800" b="0" i="1" smtClean="0">
                        <a:latin typeface="Cambria Math"/>
                      </a:rPr>
                      <m:t>𝑡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k é o menor inteiro maior ou igual a 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541512"/>
                <a:ext cx="7918450" cy="4911824"/>
              </a:xfrm>
              <a:blipFill rotWithShape="1">
                <a:blip r:embed="rId2"/>
                <a:stretch>
                  <a:fillRect l="-385" t="-2109" r="-27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6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87624" y="3933056"/>
            <a:ext cx="7123113" cy="1673225"/>
          </a:xfrm>
        </p:spPr>
        <p:txBody>
          <a:bodyPr/>
          <a:lstStyle/>
          <a:p>
            <a:r>
              <a:rPr lang="pt-BR" dirty="0" smtClean="0"/>
              <a:t>ou Método das Cordas</a:t>
            </a:r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36207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Método da falsa posição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Falsa posição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Assim como o método da bisseção, também é um método de quebra</a:t>
                </a:r>
              </a:p>
              <a:p>
                <a:pPr lvl="1"/>
                <a:r>
                  <a:rPr lang="pt-BR" dirty="0" smtClean="0"/>
                  <a:t>Quebra é realizada no ponto de interseção da reta definida pelos pontos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  <m:r>
                          <a:rPr lang="pt-BR" b="0" i="1" smtClean="0">
                            <a:latin typeface="Cambria Math"/>
                          </a:rPr>
                          <m:t>,</m:t>
                        </m:r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,</m:t>
                    </m:r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pt-BR" dirty="0" smtClean="0"/>
                  <a:t> com o eixo x</a:t>
                </a:r>
              </a:p>
              <a:p>
                <a:pPr lvl="1"/>
                <a:r>
                  <a:rPr lang="pt-BR" dirty="0" smtClean="0"/>
                  <a:t>Substituímos a função f por uma reta</a:t>
                </a:r>
              </a:p>
              <a:p>
                <a:pPr marL="457200" lvl="1" indent="0">
                  <a:buNone/>
                </a:pPr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3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Falsa posição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Idéia geométrica</a:t>
            </a:r>
          </a:p>
          <a:p>
            <a:pPr lvl="1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4536504" cy="352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Falsa posição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0308"/>
            <a:ext cx="4248472" cy="308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1339178" y="2694406"/>
            <a:ext cx="2592288" cy="187220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33761"/>
            <a:ext cx="26574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6" y="2769865"/>
            <a:ext cx="2828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6" y="3922691"/>
            <a:ext cx="3228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74" y="5002113"/>
            <a:ext cx="3590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Nas mais diversas áreas das ciências exatas ocorrem situações que envolvem a solução de uma equação do tipo f(x) = 0</a:t>
                </a:r>
              </a:p>
              <a:p>
                <a:r>
                  <a:rPr lang="pt-BR" b="1" dirty="0" smtClean="0"/>
                  <a:t>Um número real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i="1" dirty="0" smtClean="0"/>
                  <a:t> </a:t>
                </a:r>
                <a:r>
                  <a:rPr lang="pt-BR" dirty="0" smtClean="0"/>
                  <a:t>é um zero da função f(x) ou uma raíz da equação f(x)=0 se f(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) = 0</a:t>
                </a:r>
              </a:p>
              <a:p>
                <a:r>
                  <a:rPr lang="pt-BR" dirty="0" smtClean="0"/>
                  <a:t>Os valores de x que anulam f(x) podem ser reais ou complexos</a:t>
                </a:r>
              </a:p>
              <a:p>
                <a:pPr lvl="1"/>
                <a:r>
                  <a:rPr lang="pt-BR" dirty="0" smtClean="0"/>
                  <a:t>Nosso estudo interessa-se apenas pelos valores reais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Falsa Posição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0141"/>
            <a:ext cx="2448272" cy="17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845586" y="2132856"/>
            <a:ext cx="1692188" cy="117150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7004"/>
            <a:ext cx="47148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42306"/>
            <a:ext cx="790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5467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67" y="4193211"/>
            <a:ext cx="654208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Falsa posição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Logo...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𝑦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𝑓</m:t>
                        </m:r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i="1">
                            <a:latin typeface="Cambria Math"/>
                          </a:rPr>
                          <m:t>𝑎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𝑏</m:t>
                        </m:r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pt-BR" i="1">
                        <a:latin typeface="Cambria Math"/>
                        <a:ea typeface="Cambria Math"/>
                      </a:rPr>
                      <m:t>×(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Podemos definir a interseção com o eixo x (fazendo y=0)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800" i="1">
                        <a:latin typeface="Cambria Math"/>
                      </a:rPr>
                      <m:t>𝑥</m:t>
                    </m:r>
                    <m:r>
                      <a:rPr lang="pt-BR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/>
                          </a:rPr>
                          <m:t>𝑎𝑓</m:t>
                        </m:r>
                        <m:d>
                          <m:dPr>
                            <m:ctrlPr>
                              <a:rPr lang="pt-BR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pt-BR" sz="2800" i="1">
                            <a:latin typeface="Cambria Math"/>
                          </a:rPr>
                          <m:t>−</m:t>
                        </m:r>
                        <m:r>
                          <a:rPr lang="pt-BR" sz="2800" i="1">
                            <a:latin typeface="Cambria Math"/>
                          </a:rPr>
                          <m:t>𝑏𝑓</m:t>
                        </m:r>
                        <m:r>
                          <a:rPr lang="pt-BR" sz="2800" i="1">
                            <a:latin typeface="Cambria Math"/>
                          </a:rPr>
                          <m:t>(</m:t>
                        </m:r>
                        <m:r>
                          <a:rPr lang="pt-BR" sz="2800" i="1">
                            <a:latin typeface="Cambria Math"/>
                          </a:rPr>
                          <m:t>𝑎</m:t>
                        </m:r>
                        <m:r>
                          <a:rPr lang="pt-BR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pt-BR" sz="2800" i="1">
                            <a:latin typeface="Cambria Math"/>
                          </a:rPr>
                          <m:t>−</m:t>
                        </m:r>
                        <m:r>
                          <a:rPr lang="pt-BR" sz="2800" i="1">
                            <a:latin typeface="Cambria Math"/>
                          </a:rPr>
                          <m:t>𝑓</m:t>
                        </m:r>
                        <m:r>
                          <a:rPr lang="pt-BR" sz="2800" i="1">
                            <a:latin typeface="Cambria Math"/>
                          </a:rPr>
                          <m:t>(</m:t>
                        </m:r>
                        <m:r>
                          <a:rPr lang="pt-BR" sz="2800" i="1">
                            <a:latin typeface="Cambria Math"/>
                          </a:rPr>
                          <m:t>𝑎</m:t>
                        </m:r>
                        <m:r>
                          <a:rPr lang="pt-BR" sz="28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2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Falsa posição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Podemos obter um algoritmo para o método da falsa posição similar ao algoritmo para o método da bisseção</a:t>
                </a:r>
              </a:p>
              <a:p>
                <a:pPr lvl="1"/>
                <a:r>
                  <a:rPr lang="pt-BR" dirty="0" smtClean="0"/>
                  <a:t>Mudamos apenas a “máquina geradora”</a:t>
                </a:r>
              </a:p>
              <a:p>
                <a:pPr lvl="1"/>
                <a:r>
                  <a:rPr lang="pt-BR" dirty="0" smtClean="0"/>
                  <a:t>Ao invés de calcular o valor de x como </a:t>
                </a:r>
                <a:endParaRPr lang="pt-BR" sz="24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𝑥</m:t>
                    </m:r>
                    <m:r>
                      <a:rPr lang="pt-BR" sz="2400" i="1">
                        <a:latin typeface="Cambria Math"/>
                      </a:rPr>
                      <m:t>=(</m:t>
                    </m:r>
                    <m:r>
                      <a:rPr lang="pt-BR" sz="2400" i="1">
                        <a:latin typeface="Cambria Math"/>
                      </a:rPr>
                      <m:t>𝑎</m:t>
                    </m:r>
                    <m:r>
                      <a:rPr lang="pt-BR" sz="2400" i="1">
                        <a:latin typeface="Cambria Math"/>
                      </a:rPr>
                      <m:t>+</m:t>
                    </m:r>
                    <m:r>
                      <a:rPr lang="pt-BR" sz="2400" i="1">
                        <a:latin typeface="Cambria Math"/>
                      </a:rPr>
                      <m:t>𝑏</m:t>
                    </m:r>
                    <m:r>
                      <a:rPr lang="pt-BR" sz="2400" i="1">
                        <a:latin typeface="Cambria Math"/>
                      </a:rPr>
                      <m:t>)/2</m:t>
                    </m:r>
                  </m:oMath>
                </a14:m>
                <a:r>
                  <a:rPr lang="pt-BR" sz="2400" dirty="0" smtClean="0"/>
                  <a:t>, teremos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𝑥</m:t>
                    </m:r>
                    <m:r>
                      <a:rPr lang="pt-B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𝑎𝑓</m:t>
                        </m:r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pt-BR" sz="2400" i="1">
                            <a:latin typeface="Cambria Math"/>
                          </a:rPr>
                          <m:t>−</m:t>
                        </m:r>
                        <m:r>
                          <a:rPr lang="pt-BR" sz="2400" i="1">
                            <a:latin typeface="Cambria Math"/>
                          </a:rPr>
                          <m:t>𝑏𝑓</m:t>
                        </m:r>
                        <m:r>
                          <a:rPr lang="pt-BR" sz="2400" i="1">
                            <a:latin typeface="Cambria Math"/>
                          </a:rPr>
                          <m:t>(</m:t>
                        </m:r>
                        <m:r>
                          <a:rPr lang="pt-BR" sz="2400" i="1">
                            <a:latin typeface="Cambria Math"/>
                          </a:rPr>
                          <m:t>𝑎</m:t>
                        </m:r>
                        <m:r>
                          <a:rPr lang="pt-BR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pt-BR" sz="2400" i="1">
                            <a:latin typeface="Cambria Math"/>
                          </a:rPr>
                          <m:t>−</m:t>
                        </m:r>
                        <m:r>
                          <a:rPr lang="pt-BR" sz="2400" i="1">
                            <a:latin typeface="Cambria Math"/>
                          </a:rPr>
                          <m:t>𝑓</m:t>
                        </m:r>
                        <m:r>
                          <a:rPr lang="pt-BR" sz="2400" i="1">
                            <a:latin typeface="Cambria Math"/>
                          </a:rPr>
                          <m:t>(</m:t>
                        </m:r>
                        <m:r>
                          <a:rPr lang="pt-BR" sz="2400" i="1">
                            <a:latin typeface="Cambria Math"/>
                          </a:rPr>
                          <m:t>𝑎</m:t>
                        </m:r>
                        <m:r>
                          <a:rPr lang="pt-BR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400" dirty="0" smtClean="0"/>
                  <a:t> </a:t>
                </a:r>
              </a:p>
              <a:p>
                <a:pPr lvl="1"/>
                <a:endParaRPr lang="pt-BR" sz="2400" dirty="0"/>
              </a:p>
              <a:p>
                <a:pPr lvl="1"/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9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2.3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557338"/>
            <a:ext cx="8048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8005"/>
            <a:ext cx="5544616" cy="30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7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Como vimos no exemplo 2.1, já podemos começar com o intervalo [0,5; 0,6].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Nesse caso não utilizamos a amplitude como critério de parada. Nas próximas aulas estudaremos mais em detalhes...</a:t>
            </a:r>
            <a:endParaRPr lang="pt-B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2" y="2636912"/>
            <a:ext cx="8086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514350" indent="-457200">
                  <a:buFont typeface="+mj-lt"/>
                  <a:buAutoNum type="arabicPeriod"/>
                </a:pPr>
                <a:r>
                  <a:rPr lang="pt-BR" dirty="0" smtClean="0"/>
                  <a:t>Aplique o método da falsa posição na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𝟗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+</m:t>
                    </m:r>
                    <m:r>
                      <a:rPr lang="pt-BR" i="1">
                        <a:latin typeface="Cambria Math"/>
                      </a:rPr>
                      <m:t>𝟑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no intervalo [0,1] considerando  </a:t>
                </a:r>
                <a14:m>
                  <m:oMath xmlns:m="http://schemas.openxmlformats.org/officeDocument/2006/math">
                    <m:r>
                      <a:rPr lang="pt-BR" b="1" i="0" smtClean="0">
                        <a:latin typeface="Cambria Math"/>
                      </a:rPr>
                      <m:t>𝐥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𝟓</m:t>
                    </m:r>
                    <m:r>
                      <a:rPr lang="pt-BR" i="1">
                        <a:latin typeface="Cambria Math"/>
                      </a:rPr>
                      <m:t>.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pt-BR" dirty="0"/>
                  <a:t>Aplique o método da falsa posição na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𝒄𝒐𝒔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)+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considerando 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𝒍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.</m:t>
                    </m:r>
                    <m:r>
                      <a:rPr lang="pt-BR" i="1">
                        <a:latin typeface="Cambria Math"/>
                      </a:rPr>
                      <m:t>𝟎𝟎𝟏</m:t>
                    </m:r>
                  </m:oMath>
                </a14:m>
                <a:endParaRPr lang="pt-BR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pt-BR" dirty="0"/>
                  <a:t>Aplique o método da falsa posição na função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+</m:t>
                    </m:r>
                    <m:r>
                      <a:rPr lang="pt-BR" i="1">
                        <a:latin typeface="Cambria Math"/>
                      </a:rPr>
                      <m:t>𝒙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considerando 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𝒍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𝟎</m:t>
                    </m:r>
                    <m:r>
                      <a:rPr lang="pt-BR" i="1">
                        <a:latin typeface="Cambria Math"/>
                      </a:rPr>
                      <m:t>.</m:t>
                    </m:r>
                    <m:r>
                      <a:rPr lang="pt-BR" i="1">
                        <a:latin typeface="Cambria Math"/>
                      </a:rPr>
                      <m:t>𝟎𝟏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54" r="-30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1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Podemos resolver f(x) = 0 por dois caminhos distintos</a:t>
            </a:r>
          </a:p>
          <a:p>
            <a:pPr lvl="1"/>
            <a:r>
              <a:rPr lang="pt-BR" b="1" dirty="0" smtClean="0"/>
              <a:t>Métodos diretos</a:t>
            </a:r>
          </a:p>
          <a:p>
            <a:pPr lvl="2"/>
            <a:r>
              <a:rPr lang="pt-BR" b="1" dirty="0" smtClean="0"/>
              <a:t>Métodos analíticos</a:t>
            </a:r>
          </a:p>
          <a:p>
            <a:pPr lvl="2"/>
            <a:r>
              <a:rPr lang="pt-BR" b="1" dirty="0" smtClean="0"/>
              <a:t>Numero finito de operações</a:t>
            </a:r>
          </a:p>
          <a:p>
            <a:pPr lvl="2"/>
            <a:r>
              <a:rPr lang="pt-BR" b="1" dirty="0" smtClean="0"/>
              <a:t>Processos particulares</a:t>
            </a:r>
          </a:p>
          <a:p>
            <a:pPr lvl="3"/>
            <a:r>
              <a:rPr lang="pt-BR" b="1" dirty="0" smtClean="0"/>
              <a:t>Cada tipo de função deve possuir seu próprio caminho para a solução </a:t>
            </a:r>
          </a:p>
          <a:p>
            <a:pPr lvl="1"/>
            <a:r>
              <a:rPr lang="pt-BR" b="1" dirty="0" smtClean="0">
                <a:solidFill>
                  <a:srgbClr val="FF0000"/>
                </a:solidFill>
              </a:rPr>
              <a:t>Métodos iterativos</a:t>
            </a:r>
          </a:p>
          <a:p>
            <a:pPr lvl="2"/>
            <a:r>
              <a:rPr lang="pt-BR" b="1" dirty="0" smtClean="0">
                <a:solidFill>
                  <a:srgbClr val="FF0000"/>
                </a:solidFill>
              </a:rPr>
              <a:t>Partem de uma aproximação inicial da solução</a:t>
            </a:r>
          </a:p>
          <a:p>
            <a:pPr lvl="2"/>
            <a:r>
              <a:rPr lang="pt-BR" b="1" dirty="0" smtClean="0">
                <a:solidFill>
                  <a:srgbClr val="FF0000"/>
                </a:solidFill>
              </a:rPr>
              <a:t>A cada iteração, uma nova aproximação é gerada</a:t>
            </a:r>
          </a:p>
          <a:p>
            <a:pPr lvl="3"/>
            <a:r>
              <a:rPr lang="pt-BR" b="1" dirty="0" smtClean="0">
                <a:solidFill>
                  <a:srgbClr val="FF0000"/>
                </a:solidFill>
              </a:rPr>
              <a:t>Até que uma solução satisfatória seja encontrada</a:t>
            </a:r>
          </a:p>
          <a:p>
            <a:pPr marL="1371600" lvl="3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01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Para algumas equações, como as polinômiais de grau 2 existem fórmulas diretas para se encontrar as raízes </a:t>
            </a:r>
          </a:p>
          <a:p>
            <a:pPr lvl="1"/>
            <a:r>
              <a:rPr lang="pt-BR" dirty="0" smtClean="0"/>
              <a:t>Métodos diretos!</a:t>
            </a:r>
          </a:p>
          <a:p>
            <a:r>
              <a:rPr lang="pt-BR" dirty="0" smtClean="0"/>
              <a:t>No entanto em polinômios de grau mais alto e no caso de funções mais complicadas essa tarefa não é trivial</a:t>
            </a:r>
          </a:p>
          <a:p>
            <a:pPr lvl="1"/>
            <a:r>
              <a:rPr lang="pt-BR" dirty="0" smtClean="0"/>
              <a:t>Métodos iterativos!</a:t>
            </a:r>
          </a:p>
          <a:p>
            <a:pPr lvl="1"/>
            <a:r>
              <a:rPr lang="pt-BR" dirty="0" smtClean="0"/>
              <a:t>Uso de aproximações</a:t>
            </a:r>
          </a:p>
          <a:p>
            <a:pPr lvl="1"/>
            <a:r>
              <a:rPr lang="pt-BR" dirty="0" smtClean="0"/>
              <a:t>Precisão prefixada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7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Idéia central de métodos numéricos baseados em aproximações para encontrar zeros de funções: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Localização ou isolamento das raízes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Obtenção de um intervalo contendo a raíz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Refinamento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Melhorar a aproximação inicial do intervalo até que seja obtida a precisão prefixada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3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Aproximação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918450" cy="122473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Graficamente, os zeros reais são representados pelas abscissas dos pontos onde uma curva intercepta o eixo x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723996"/>
            <a:ext cx="7570106" cy="337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7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Aproximação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Análise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teórica</a:t>
                </a:r>
                <a:r>
                  <a:rPr lang="pt-BR" dirty="0" smtClean="0"/>
                  <a:t> e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gráfica</a:t>
                </a:r>
                <a:r>
                  <a:rPr lang="pt-BR" dirty="0" smtClean="0"/>
                  <a:t> da função f(x)</a:t>
                </a:r>
              </a:p>
              <a:p>
                <a:r>
                  <a:rPr lang="pt-BR" dirty="0" smtClean="0"/>
                  <a:t>Sucesso da fase de refinamento depende do resultado dessa fase</a:t>
                </a:r>
              </a:p>
              <a:p>
                <a:r>
                  <a:rPr lang="pt-BR" dirty="0" smtClean="0"/>
                  <a:t>Teorema de Bolzano:</a:t>
                </a:r>
              </a:p>
              <a:p>
                <a:pPr lvl="1"/>
                <a:r>
                  <a:rPr lang="pt-BR" dirty="0" smtClean="0"/>
                  <a:t>Seja f(x) uma função continua no intervalo [a,b]</a:t>
                </a:r>
              </a:p>
              <a:p>
                <a:pPr lvl="1"/>
                <a:r>
                  <a:rPr lang="pt-BR" dirty="0" smtClean="0"/>
                  <a:t>Se f(a).f(b) &lt; 0, então existe </a:t>
                </a:r>
                <a:r>
                  <a:rPr lang="pt-BR" u="sng" dirty="0" smtClean="0"/>
                  <a:t>pelo menos </a:t>
                </a:r>
                <a:r>
                  <a:rPr lang="pt-BR" dirty="0" smtClean="0"/>
                  <a:t>um ponto x =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 entre a e b que é zero de f(x)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9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9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2098</TotalTime>
  <Words>1942</Words>
  <Application>Microsoft Office PowerPoint</Application>
  <PresentationFormat>On-screen Show (4:3)</PresentationFormat>
  <Paragraphs>214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Mediano</vt:lpstr>
      <vt:lpstr>Cálculo Numérico</vt:lpstr>
      <vt:lpstr>Últimas aulas...</vt:lpstr>
      <vt:lpstr>E hoje?</vt:lpstr>
      <vt:lpstr>Introdução</vt:lpstr>
      <vt:lpstr>Introdução</vt:lpstr>
      <vt:lpstr>Introdução</vt:lpstr>
      <vt:lpstr>Introdução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Aproximação Inicial</vt:lpstr>
      <vt:lpstr>Exemplo 2.1</vt:lpstr>
      <vt:lpstr>Métodos</vt:lpstr>
      <vt:lpstr>Método da Bisseção</vt:lpstr>
      <vt:lpstr>Método da bisseção</vt:lpstr>
      <vt:lpstr>Método da bisseção - Algoritmo</vt:lpstr>
      <vt:lpstr>Qual a primeira solução que poderíamos utilizar?</vt:lpstr>
      <vt:lpstr>Exemplo 2.2</vt:lpstr>
      <vt:lpstr>Exemplo 2.2</vt:lpstr>
      <vt:lpstr>Exemplo 2.2</vt:lpstr>
      <vt:lpstr>Exemplo 2.2</vt:lpstr>
      <vt:lpstr>Exercícios</vt:lpstr>
      <vt:lpstr>Como definir uma aproximação suficientemente boa?</vt:lpstr>
      <vt:lpstr>Convergência</vt:lpstr>
      <vt:lpstr>Convergência</vt:lpstr>
      <vt:lpstr>Precisão preestabelecida</vt:lpstr>
      <vt:lpstr>Método da falsa posição</vt:lpstr>
      <vt:lpstr>Falsa posição</vt:lpstr>
      <vt:lpstr>Falsa posição</vt:lpstr>
      <vt:lpstr>Falsa posição</vt:lpstr>
      <vt:lpstr>Falsa Posição</vt:lpstr>
      <vt:lpstr>Falsa posição</vt:lpstr>
      <vt:lpstr>Falsa posição</vt:lpstr>
      <vt:lpstr>Exemplo 2.3</vt:lpstr>
      <vt:lpstr>Exemplo 2.3</vt:lpstr>
      <vt:lpstr>Exercícios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rafael</cp:lastModifiedBy>
  <cp:revision>88</cp:revision>
  <cp:lastPrinted>2014-04-07T14:50:16Z</cp:lastPrinted>
  <dcterms:created xsi:type="dcterms:W3CDTF">2011-05-19T13:32:59Z</dcterms:created>
  <dcterms:modified xsi:type="dcterms:W3CDTF">2014-09-24T21:39:20Z</dcterms:modified>
</cp:coreProperties>
</file>